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8" r:id="rId4"/>
    <p:sldId id="302" r:id="rId5"/>
    <p:sldId id="258" r:id="rId6"/>
    <p:sldId id="295" r:id="rId7"/>
    <p:sldId id="259" r:id="rId8"/>
    <p:sldId id="281" r:id="rId9"/>
    <p:sldId id="262" r:id="rId10"/>
    <p:sldId id="301" r:id="rId11"/>
    <p:sldId id="263" r:id="rId12"/>
    <p:sldId id="299" r:id="rId13"/>
    <p:sldId id="264" r:id="rId14"/>
    <p:sldId id="304" r:id="rId15"/>
    <p:sldId id="265" r:id="rId16"/>
    <p:sldId id="292" r:id="rId17"/>
    <p:sldId id="285" r:id="rId18"/>
    <p:sldId id="269" r:id="rId19"/>
    <p:sldId id="271" r:id="rId20"/>
    <p:sldId id="272" r:id="rId21"/>
    <p:sldId id="294" r:id="rId22"/>
    <p:sldId id="273" r:id="rId23"/>
    <p:sldId id="303" r:id="rId24"/>
    <p:sldId id="286" r:id="rId25"/>
    <p:sldId id="282" r:id="rId26"/>
    <p:sldId id="278" r:id="rId27"/>
  </p:sldIdLst>
  <p:sldSz cx="9144000" cy="6858000" type="screen4x3"/>
  <p:notesSz cx="6858000" cy="994727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911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29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06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87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57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79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70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13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49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58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83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35FEE-5D15-4774-86BB-0FD8CAA9F920}" type="datetimeFigureOut">
              <a:rPr lang="pt-BR" smtClean="0"/>
              <a:t>04/05/2016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E65D2-E1BD-4D74-9F1D-D0A4D398C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64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nrad.com.br/" TargetMode="External"/><Relationship Id="rId2" Type="http://schemas.openxmlformats.org/officeDocument/2006/relationships/hyperlink" Target="mailto:sergio@konrad.com.b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As Oportunidades da </a:t>
            </a:r>
            <a:r>
              <a:rPr lang="pt-BR" b="1" dirty="0" err="1"/>
              <a:t>Ecoeficiência</a:t>
            </a:r>
            <a:r>
              <a:rPr lang="pt-BR" b="1" dirty="0"/>
              <a:t>: Estudo de caso em Vinícolas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Sérgio Gerlach Konrad</a:t>
            </a:r>
          </a:p>
          <a:p>
            <a:r>
              <a:rPr lang="pt-BR" sz="2400" b="1" dirty="0" smtClean="0"/>
              <a:t>KONRAD </a:t>
            </a:r>
            <a:r>
              <a:rPr lang="pt-BR" sz="2400" b="1" dirty="0" smtClean="0"/>
              <a:t>Negócios</a:t>
            </a:r>
            <a:endParaRPr lang="pt-BR" sz="24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2309813" cy="81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64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Rendimento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pt-BR" dirty="0"/>
              <a:t>Rendimento = </a:t>
            </a:r>
            <a:r>
              <a:rPr lang="pt-BR" dirty="0" smtClean="0"/>
              <a:t>Saída </a:t>
            </a:r>
            <a:r>
              <a:rPr lang="pt-BR" dirty="0"/>
              <a:t>/ </a:t>
            </a:r>
            <a:r>
              <a:rPr lang="pt-BR" dirty="0" smtClean="0"/>
              <a:t>Entrada.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813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  <a:solidFill>
            <a:srgbClr val="00B050"/>
          </a:solidFill>
        </p:spPr>
        <p:txBody>
          <a:bodyPr/>
          <a:lstStyle/>
          <a:p>
            <a:r>
              <a:rPr lang="pt-BR" b="1" dirty="0" err="1" smtClean="0">
                <a:solidFill>
                  <a:schemeClr val="bg1"/>
                </a:solidFill>
              </a:rPr>
              <a:t>Ecoeficiência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484784"/>
            <a:ext cx="8748464" cy="4525963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r>
              <a:rPr lang="pt-BR" dirty="0" err="1" smtClean="0"/>
              <a:t>Ecoeficiência</a:t>
            </a:r>
            <a:r>
              <a:rPr lang="pt-BR" dirty="0" smtClean="0"/>
              <a:t> = Valor Agregado / Impacto Ambiental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E </a:t>
            </a:r>
            <a:r>
              <a:rPr lang="pt-BR" u="sng" dirty="0" smtClean="0"/>
              <a:t>&lt;</a:t>
            </a:r>
            <a:r>
              <a:rPr lang="pt-BR" dirty="0" smtClean="0"/>
              <a:t> 1,0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87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Rendimento x </a:t>
            </a:r>
            <a:r>
              <a:rPr lang="pt-BR" b="1" dirty="0" err="1" smtClean="0">
                <a:solidFill>
                  <a:schemeClr val="bg1"/>
                </a:solidFill>
              </a:rPr>
              <a:t>Ecoeficiencia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dirty="0" smtClean="0"/>
              <a:t>rendimento é um conceito unidimensional, utiliza o pilar da economia;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A </a:t>
            </a:r>
            <a:r>
              <a:rPr lang="pt-BR" dirty="0" err="1" smtClean="0"/>
              <a:t>ecoeficiencia</a:t>
            </a:r>
            <a:r>
              <a:rPr lang="pt-BR" dirty="0" smtClean="0"/>
              <a:t> é um conceito multidimensional, e utiliza dois pilares: </a:t>
            </a:r>
          </a:p>
          <a:p>
            <a:pPr marL="0" indent="0">
              <a:buNone/>
            </a:pPr>
            <a:r>
              <a:rPr lang="pt-BR" dirty="0" smtClean="0"/>
              <a:t>a) Pilar da economia, e; </a:t>
            </a:r>
          </a:p>
          <a:p>
            <a:pPr marL="0" indent="0">
              <a:buNone/>
            </a:pPr>
            <a:r>
              <a:rPr lang="pt-BR" dirty="0" smtClean="0"/>
              <a:t>b) Pilar da meio ambiente.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769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187547" cy="1143000"/>
          </a:xfrm>
          <a:solidFill>
            <a:srgbClr val="C00000"/>
          </a:solidFill>
        </p:spPr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Estudo de caso </a:t>
            </a:r>
            <a:r>
              <a:rPr lang="pt-BR" b="1" dirty="0">
                <a:solidFill>
                  <a:schemeClr val="bg1"/>
                </a:solidFill>
              </a:rPr>
              <a:t/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 smtClean="0">
                <a:solidFill>
                  <a:schemeClr val="bg1"/>
                </a:solidFill>
              </a:rPr>
              <a:t>entre duas vinícolas do RS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177203" cy="544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6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MOSTO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pt-BR" sz="2400" dirty="0"/>
              <a:t>“Mosto” é o caldo extraído das uvas que após processamentos específicos geram os produtos como: </a:t>
            </a:r>
            <a:endParaRPr lang="pt-BR" sz="2400" dirty="0" smtClean="0"/>
          </a:p>
          <a:p>
            <a:pPr marL="457200" indent="-457200">
              <a:buAutoNum type="alphaLcParenR"/>
            </a:pPr>
            <a:r>
              <a:rPr lang="pt-BR" sz="2400" dirty="0" smtClean="0"/>
              <a:t>Vinhos</a:t>
            </a:r>
            <a:r>
              <a:rPr lang="pt-BR" sz="2400" dirty="0"/>
              <a:t>; </a:t>
            </a:r>
            <a:endParaRPr lang="pt-BR" sz="2400" dirty="0" smtClean="0"/>
          </a:p>
          <a:p>
            <a:pPr marL="457200" indent="-457200">
              <a:buAutoNum type="alphaLcParenR"/>
            </a:pPr>
            <a:r>
              <a:rPr lang="pt-BR" sz="2400" dirty="0" smtClean="0"/>
              <a:t>Espumantes</a:t>
            </a:r>
            <a:r>
              <a:rPr lang="pt-BR" sz="2400" dirty="0"/>
              <a:t>; </a:t>
            </a:r>
            <a:endParaRPr lang="pt-BR" sz="2400" dirty="0" smtClean="0"/>
          </a:p>
          <a:p>
            <a:pPr marL="457200" indent="-457200">
              <a:buAutoNum type="alphaLcParenR"/>
            </a:pPr>
            <a:r>
              <a:rPr lang="pt-BR" sz="2400" dirty="0" smtClean="0"/>
              <a:t>Sucos </a:t>
            </a:r>
            <a:r>
              <a:rPr lang="pt-BR" sz="2400" dirty="0"/>
              <a:t>e </a:t>
            </a:r>
            <a:r>
              <a:rPr lang="pt-BR" sz="2400" dirty="0" smtClean="0"/>
              <a:t>derivados;</a:t>
            </a:r>
          </a:p>
          <a:p>
            <a:pPr marL="457200" indent="-457200">
              <a:buAutoNum type="alphaLcParenR"/>
            </a:pPr>
            <a:r>
              <a:rPr lang="pt-BR" sz="2400" dirty="0" smtClean="0"/>
              <a:t>Outros </a:t>
            </a:r>
            <a:r>
              <a:rPr lang="pt-BR" sz="2400" dirty="0"/>
              <a:t>derivados da uva e do vinho </a:t>
            </a:r>
            <a:r>
              <a:rPr lang="pt-BR" sz="2400" dirty="0" smtClean="0"/>
              <a:t>(SINDIVINHO-RS</a:t>
            </a:r>
            <a:r>
              <a:rPr lang="pt-BR" sz="2400" dirty="0"/>
              <a:t>).</a:t>
            </a:r>
          </a:p>
          <a:p>
            <a:endParaRPr lang="pt-BR" sz="24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2656"/>
            <a:ext cx="3793629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64904"/>
            <a:ext cx="4383087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1711"/>
            <a:ext cx="2328168" cy="1551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725144"/>
            <a:ext cx="2609850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51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Caracterização das Vinícolas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pt-BR" dirty="0" smtClean="0"/>
              <a:t>Vinícola 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 smtClean="0"/>
              <a:t>Pertence </a:t>
            </a:r>
            <a:r>
              <a:rPr lang="pt-BR" dirty="0"/>
              <a:t>a um grande grupo </a:t>
            </a:r>
            <a:r>
              <a:rPr lang="pt-BR" dirty="0" smtClean="0"/>
              <a:t>nacional;</a:t>
            </a:r>
          </a:p>
          <a:p>
            <a:r>
              <a:rPr lang="pt-BR" dirty="0" smtClean="0"/>
              <a:t> Equipamento </a:t>
            </a:r>
            <a:r>
              <a:rPr lang="pt-BR" dirty="0"/>
              <a:t>modernos, </a:t>
            </a:r>
            <a:endParaRPr lang="pt-BR" dirty="0" smtClean="0"/>
          </a:p>
          <a:p>
            <a:r>
              <a:rPr lang="pt-BR" dirty="0" smtClean="0"/>
              <a:t>Foco </a:t>
            </a:r>
            <a:r>
              <a:rPr lang="pt-BR" dirty="0"/>
              <a:t>na </a:t>
            </a:r>
            <a:r>
              <a:rPr lang="pt-BR" dirty="0" smtClean="0"/>
              <a:t>produtividade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Estratégia alto </a:t>
            </a:r>
            <a:r>
              <a:rPr lang="pt-BR" dirty="0"/>
              <a:t>volume e baixo </a:t>
            </a:r>
            <a:r>
              <a:rPr lang="pt-BR" dirty="0" smtClean="0"/>
              <a:t>custo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Sua </a:t>
            </a:r>
            <a:r>
              <a:rPr lang="pt-BR" dirty="0"/>
              <a:t>produção é constituída </a:t>
            </a:r>
            <a:r>
              <a:rPr lang="pt-BR" dirty="0" smtClean="0"/>
              <a:t>de </a:t>
            </a:r>
            <a:r>
              <a:rPr lang="pt-BR" dirty="0"/>
              <a:t>75% de vinho, 20% </a:t>
            </a:r>
            <a:r>
              <a:rPr lang="pt-BR" dirty="0" smtClean="0"/>
              <a:t>de </a:t>
            </a:r>
            <a:r>
              <a:rPr lang="pt-BR" dirty="0"/>
              <a:t>suco e 5% de </a:t>
            </a:r>
            <a:r>
              <a:rPr lang="pt-BR" dirty="0" smtClean="0"/>
              <a:t>derivados</a:t>
            </a:r>
            <a:r>
              <a:rPr lang="pt-BR" dirty="0"/>
              <a:t>;</a:t>
            </a:r>
            <a:endParaRPr lang="pt-BR" dirty="0" smtClean="0"/>
          </a:p>
          <a:p>
            <a:r>
              <a:rPr lang="pt-BR" dirty="0" smtClean="0"/>
              <a:t>Vende </a:t>
            </a:r>
            <a:r>
              <a:rPr lang="pt-BR" dirty="0"/>
              <a:t>o produto a granel e não tem marca </a:t>
            </a:r>
            <a:r>
              <a:rPr lang="pt-BR" dirty="0" smtClean="0"/>
              <a:t>própria.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pt-BR" dirty="0" smtClean="0"/>
              <a:t>Vinícola B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pt-BR" sz="2200" dirty="0" smtClean="0"/>
              <a:t>Empresa </a:t>
            </a:r>
            <a:r>
              <a:rPr lang="pt-BR" sz="2200" dirty="0"/>
              <a:t>familiar do Rio Grande do </a:t>
            </a:r>
            <a:r>
              <a:rPr lang="pt-BR" sz="2200" dirty="0" smtClean="0"/>
              <a:t>Sul</a:t>
            </a:r>
            <a:r>
              <a:rPr lang="pt-BR" sz="2200" dirty="0"/>
              <a:t>;</a:t>
            </a:r>
            <a:endParaRPr lang="pt-BR" sz="2200" dirty="0" smtClean="0"/>
          </a:p>
          <a:p>
            <a:r>
              <a:rPr lang="pt-BR" sz="2200" dirty="0" smtClean="0"/>
              <a:t>Prima </a:t>
            </a:r>
            <a:r>
              <a:rPr lang="pt-BR" sz="2200" dirty="0"/>
              <a:t>pela </a:t>
            </a:r>
            <a:r>
              <a:rPr lang="pt-BR" sz="2200" dirty="0" smtClean="0"/>
              <a:t>qualidade;</a:t>
            </a:r>
          </a:p>
          <a:p>
            <a:r>
              <a:rPr lang="pt-BR" sz="2200" dirty="0" smtClean="0"/>
              <a:t>Produção </a:t>
            </a:r>
            <a:r>
              <a:rPr lang="pt-BR" sz="2200" dirty="0"/>
              <a:t>é constituída de 70% de suco de uva e 30% de </a:t>
            </a:r>
            <a:r>
              <a:rPr lang="pt-BR" sz="2200" dirty="0" smtClean="0"/>
              <a:t>vinho</a:t>
            </a:r>
            <a:r>
              <a:rPr lang="pt-BR" sz="2200" dirty="0"/>
              <a:t>;</a:t>
            </a:r>
            <a:endParaRPr lang="pt-BR" sz="2200" dirty="0" smtClean="0"/>
          </a:p>
          <a:p>
            <a:r>
              <a:rPr lang="pt-BR" sz="2200" dirty="0" smtClean="0"/>
              <a:t>Estratégia </a:t>
            </a:r>
            <a:r>
              <a:rPr lang="pt-BR" sz="2200" dirty="0"/>
              <a:t>de médio </a:t>
            </a:r>
            <a:r>
              <a:rPr lang="pt-BR" sz="2200" dirty="0" smtClean="0"/>
              <a:t>volume;</a:t>
            </a:r>
          </a:p>
          <a:p>
            <a:r>
              <a:rPr lang="pt-BR" sz="2200" dirty="0" smtClean="0"/>
              <a:t>Agregação </a:t>
            </a:r>
            <a:r>
              <a:rPr lang="pt-BR" sz="2200" dirty="0"/>
              <a:t>de valor, pela venda dos produtos </a:t>
            </a:r>
            <a:r>
              <a:rPr lang="pt-BR" sz="2200" dirty="0" smtClean="0"/>
              <a:t>com </a:t>
            </a:r>
            <a:r>
              <a:rPr lang="pt-BR" sz="2200" dirty="0"/>
              <a:t>marca própria.</a:t>
            </a:r>
          </a:p>
        </p:txBody>
      </p:sp>
    </p:spTree>
    <p:extLst>
      <p:ext uri="{BB962C8B-B14F-4D97-AF65-F5344CB8AC3E}">
        <p14:creationId xmlns:p14="http://schemas.microsoft.com/office/powerpoint/2010/main" val="6769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Comparação aplicada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</a:rPr>
              <a:t>Ecoeficiencia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/>
              <a:t>Ecoeficiência</a:t>
            </a:r>
            <a:r>
              <a:rPr lang="pt-BR" dirty="0"/>
              <a:t> = 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Valor </a:t>
            </a:r>
            <a:r>
              <a:rPr lang="pt-BR" dirty="0"/>
              <a:t>Agregado ( VA ) = Mosto de uva (Valor tabelado em  R</a:t>
            </a:r>
            <a:r>
              <a:rPr lang="pt-BR" dirty="0" smtClean="0"/>
              <a:t>$/l);</a:t>
            </a:r>
            <a:endParaRPr lang="pt-BR" dirty="0"/>
          </a:p>
          <a:p>
            <a:pPr marL="0" indent="0" algn="ctr">
              <a:buNone/>
            </a:pPr>
            <a:r>
              <a:rPr lang="pt-BR" dirty="0" smtClean="0"/>
              <a:t>/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Impacto Ambiental ( IA ) = Conta Contábil, Insumos (Terra filtrante, aditivos, </a:t>
            </a:r>
            <a:r>
              <a:rPr lang="pt-BR" dirty="0" err="1"/>
              <a:t>etc</a:t>
            </a:r>
            <a:r>
              <a:rPr lang="pt-BR" dirty="0"/>
              <a:t> em R</a:t>
            </a:r>
            <a:r>
              <a:rPr lang="pt-BR" dirty="0" smtClean="0"/>
              <a:t>$/Kg).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Rendimento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pt-BR" dirty="0"/>
              <a:t>Rendimento = Mosto de uva (litro) / Uva esmagada (kg</a:t>
            </a:r>
            <a:r>
              <a:rPr lang="pt-BR" dirty="0" smtClean="0"/>
              <a:t>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7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Números safra 2014</a:t>
            </a:r>
            <a:endParaRPr lang="pt-BR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738655"/>
              </p:ext>
            </p:extLst>
          </p:nvPr>
        </p:nvGraphicFramePr>
        <p:xfrm>
          <a:off x="457200" y="1600200"/>
          <a:ext cx="8229600" cy="4856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Ecoeficiencia</a:t>
                      </a:r>
                      <a:r>
                        <a:rPr lang="pt-BR" dirty="0" smtClean="0"/>
                        <a:t> na extração do mosto de uva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Vinícola A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Vinícola B</a:t>
                      </a:r>
                      <a:endParaRPr lang="pt-BR" dirty="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Dados fornecidos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Uva adquirida (Kg)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19.352.720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5.520.745,50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Quantidade de mosto (l)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15.862.308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3.858.500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Insumos diretos gastos no processos (R$)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2.674.191,67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552.597,89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Fatores calculados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Rendimento de extração (l/Kg)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0,82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0,69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Impacto ambiental (R$/l)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1,00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0,84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Valor agregado (R$/Kg)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0,17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0,14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 err="1" smtClean="0">
                          <a:solidFill>
                            <a:schemeClr val="tx1"/>
                          </a:solidFill>
                        </a:rPr>
                        <a:t>Ecoeficiencia</a:t>
                      </a:r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 (%)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96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Análise de dados das Vinícolas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idx="1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pt-BR" dirty="0" smtClean="0"/>
              <a:t>VINÍCOLA 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pt-BR" dirty="0" smtClean="0"/>
              <a:t>Utiliza uma fase de prensagem;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Adquire </a:t>
            </a:r>
            <a:r>
              <a:rPr lang="pt-BR" dirty="0"/>
              <a:t>uvas de baixa qualidade, verdes ou com </a:t>
            </a:r>
            <a:r>
              <a:rPr lang="pt-BR" dirty="0" err="1" smtClean="0"/>
              <a:t>bioalterações</a:t>
            </a:r>
            <a:r>
              <a:rPr lang="pt-BR" dirty="0" smtClean="0"/>
              <a:t> para reduzir os custos com matéria-prima, (UVA).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3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pt-BR" dirty="0" smtClean="0"/>
              <a:t>VINÍCOLA B</a:t>
            </a:r>
            <a:endParaRPr lang="pt-BR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sz="quarter" idx="4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pt-BR" dirty="0" smtClean="0"/>
              <a:t>Utiliza uma fase de esmagamento;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Investe na qualidade na matéria-prima com apoio aos produtores.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11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Retorno para a Vinícola A 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514350" indent="-514350">
              <a:buAutoNum type="alphaLcParenR"/>
            </a:pPr>
            <a:r>
              <a:rPr lang="pt-BR" dirty="0" smtClean="0"/>
              <a:t>Ser mais seletiva </a:t>
            </a:r>
            <a:r>
              <a:rPr lang="pt-BR" dirty="0"/>
              <a:t>no recebimento das </a:t>
            </a:r>
            <a:r>
              <a:rPr lang="pt-BR" dirty="0" smtClean="0"/>
              <a:t>uvas, </a:t>
            </a:r>
            <a:r>
              <a:rPr lang="pt-BR" dirty="0"/>
              <a:t>e; 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b</a:t>
            </a:r>
            <a:r>
              <a:rPr lang="pt-BR" dirty="0"/>
              <a:t>) Diminuir a força de prensagem, pois </a:t>
            </a:r>
            <a:r>
              <a:rPr lang="pt-BR" dirty="0" smtClean="0"/>
              <a:t>na </a:t>
            </a:r>
            <a:r>
              <a:rPr lang="pt-BR" dirty="0"/>
              <a:t>busca de um maior retorno sobre a matéria-prima (uva), o rendimento excessivo está carregando para o mosto não só o caldo, mas também componentes da baga da uva, como resíduos de semente e casca.</a:t>
            </a:r>
          </a:p>
        </p:txBody>
      </p:sp>
    </p:spTree>
    <p:extLst>
      <p:ext uri="{BB962C8B-B14F-4D97-AF65-F5344CB8AC3E}">
        <p14:creationId xmlns:p14="http://schemas.microsoft.com/office/powerpoint/2010/main" val="287423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Agradecimentos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Organizadores da </a:t>
            </a:r>
            <a:r>
              <a:rPr lang="pt-BR" dirty="0" err="1" smtClean="0"/>
              <a:t>Newtrade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Público</a:t>
            </a:r>
            <a:endParaRPr lang="pt-B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176" y="3617193"/>
            <a:ext cx="2069976" cy="119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950296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/>
              <a:t>Márcia </a:t>
            </a:r>
            <a:r>
              <a:rPr lang="pt-BR" dirty="0" err="1" smtClean="0"/>
              <a:t>Airotti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Irene </a:t>
            </a:r>
            <a:r>
              <a:rPr lang="pt-BR" dirty="0" err="1" smtClean="0"/>
              <a:t>Bender</a:t>
            </a:r>
            <a:r>
              <a:rPr lang="pt-BR" dirty="0" smtClean="0"/>
              <a:t> Konrad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Sílvia Kuhn </a:t>
            </a:r>
            <a:r>
              <a:rPr lang="pt-BR" dirty="0" err="1" smtClean="0"/>
              <a:t>Berenguer</a:t>
            </a:r>
            <a:r>
              <a:rPr lang="pt-BR" dirty="0" smtClean="0"/>
              <a:t> Barbosa</a:t>
            </a:r>
            <a:endParaRPr lang="pt-BR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204864"/>
            <a:ext cx="2079625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03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Retorno </a:t>
            </a:r>
            <a:r>
              <a:rPr lang="pt-BR" b="1" dirty="0">
                <a:solidFill>
                  <a:schemeClr val="bg1"/>
                </a:solidFill>
              </a:rPr>
              <a:t>para a Vinícola </a:t>
            </a:r>
            <a:r>
              <a:rPr lang="pt-BR" b="1" dirty="0" smtClean="0">
                <a:solidFill>
                  <a:schemeClr val="bg1"/>
                </a:solidFill>
              </a:rPr>
              <a:t>B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pt-BR" dirty="0" smtClean="0"/>
              <a:t>Tem </a:t>
            </a:r>
            <a:r>
              <a:rPr lang="pt-BR" dirty="0"/>
              <a:t>possibilidade de ganho econômico ao aumentar a eficiência de esmagamento para ampliar o fator de extração do mosto de uva, isto é, pode aumentar o rendimento de </a:t>
            </a:r>
            <a:r>
              <a:rPr lang="pt-BR" dirty="0" smtClean="0"/>
              <a:t>extração (O bagaço gerado contem quantidades aproveitáveis de mosto).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700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Eficiência econômica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pt-BR" dirty="0" smtClean="0"/>
              <a:t>As </a:t>
            </a:r>
            <a:r>
              <a:rPr lang="pt-BR" dirty="0"/>
              <a:t>empresas não operam na fronteira da eficiência </a:t>
            </a:r>
            <a:r>
              <a:rPr lang="pt-BR" dirty="0" smtClean="0"/>
              <a:t>econômica;</a:t>
            </a:r>
          </a:p>
          <a:p>
            <a:pPr marL="0" indent="0">
              <a:buNone/>
            </a:pPr>
            <a:r>
              <a:rPr lang="pt-BR" dirty="0"/>
              <a:t>	</a:t>
            </a:r>
            <a:endParaRPr lang="pt-BR" dirty="0" smtClean="0"/>
          </a:p>
          <a:p>
            <a:r>
              <a:rPr lang="pt-BR" dirty="0" smtClean="0"/>
              <a:t>O uso do conceito de </a:t>
            </a:r>
            <a:r>
              <a:rPr lang="pt-BR" dirty="0" err="1" smtClean="0"/>
              <a:t>ecoeficiencia</a:t>
            </a:r>
            <a:r>
              <a:rPr lang="pt-BR" dirty="0" smtClean="0"/>
              <a:t> oportuniza as </a:t>
            </a:r>
            <a:r>
              <a:rPr lang="pt-BR" dirty="0"/>
              <a:t>reduções de custo e </a:t>
            </a:r>
            <a:r>
              <a:rPr lang="pt-BR" dirty="0" smtClean="0"/>
              <a:t>os </a:t>
            </a:r>
            <a:r>
              <a:rPr lang="pt-BR" dirty="0"/>
              <a:t>impactos ambientais (EKINS, 2005</a:t>
            </a:r>
            <a:r>
              <a:rPr lang="pt-BR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7238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Conclusão geral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pt-BR" dirty="0"/>
              <a:t>Os dados levantados sinalizam que deve haver um ponto médio, dito ótimo, entre esmagamento e prensagem, que leva a uma maior </a:t>
            </a:r>
            <a:r>
              <a:rPr lang="pt-BR" dirty="0" err="1"/>
              <a:t>ecoeficiência</a:t>
            </a:r>
            <a:r>
              <a:rPr lang="pt-BR" dirty="0"/>
              <a:t> do processo de extração do mosto de uva, com relação direta entre o retorno financeiro para as vinícolas e um menor impacto ambiental.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452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pt-BR" b="1" dirty="0" smtClean="0"/>
              <a:t>Aplicações para outras empresas e processos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Empresa certificada na </a:t>
            </a:r>
            <a:r>
              <a:rPr lang="pt-BR" b="1" u="sng" dirty="0" smtClean="0">
                <a:solidFill>
                  <a:srgbClr val="00B050"/>
                </a:solidFill>
              </a:rPr>
              <a:t>ISO </a:t>
            </a:r>
            <a:r>
              <a:rPr lang="pt-BR" b="1" u="sng" dirty="0" smtClean="0">
                <a:solidFill>
                  <a:srgbClr val="00B050"/>
                </a:solidFill>
              </a:rPr>
              <a:t>14001</a:t>
            </a:r>
            <a:r>
              <a:rPr lang="pt-BR" b="1" dirty="0" smtClean="0"/>
              <a:t>, </a:t>
            </a:r>
            <a:r>
              <a:rPr lang="pt-BR" dirty="0" smtClean="0"/>
              <a:t>pode </a:t>
            </a:r>
            <a:r>
              <a:rPr lang="pt-BR" dirty="0" smtClean="0"/>
              <a:t>utilizar </a:t>
            </a:r>
            <a:r>
              <a:rPr lang="pt-BR" dirty="0" smtClean="0"/>
              <a:t>a </a:t>
            </a:r>
            <a:r>
              <a:rPr lang="pt-BR" dirty="0" err="1" smtClean="0"/>
              <a:t>Ecoeficiência</a:t>
            </a:r>
            <a:r>
              <a:rPr lang="pt-BR" dirty="0" smtClean="0"/>
              <a:t> para demonstrar melhoria </a:t>
            </a:r>
            <a:r>
              <a:rPr lang="pt-BR" dirty="0" smtClean="0"/>
              <a:t>do desempenho ambiental</a:t>
            </a:r>
            <a:r>
              <a:rPr lang="pt-BR" dirty="0" smtClean="0"/>
              <a:t>;</a:t>
            </a:r>
          </a:p>
          <a:p>
            <a:r>
              <a:rPr lang="pt-BR" dirty="0" smtClean="0"/>
              <a:t>Empresa certificada na </a:t>
            </a:r>
            <a:r>
              <a:rPr lang="pt-BR" b="1" u="sng" dirty="0" smtClean="0">
                <a:solidFill>
                  <a:srgbClr val="0070C0"/>
                </a:solidFill>
              </a:rPr>
              <a:t>ISO 9001</a:t>
            </a:r>
            <a:r>
              <a:rPr lang="pt-BR" dirty="0" smtClean="0"/>
              <a:t>, pode utilizar a </a:t>
            </a:r>
            <a:r>
              <a:rPr lang="pt-BR" dirty="0" err="1" smtClean="0"/>
              <a:t>Ecoeficiência</a:t>
            </a:r>
            <a:r>
              <a:rPr lang="pt-BR" dirty="0" smtClean="0"/>
              <a:t> para demonstrar a eficiência dos processos;</a:t>
            </a:r>
            <a:endParaRPr lang="pt-BR" dirty="0" smtClean="0"/>
          </a:p>
          <a:p>
            <a:r>
              <a:rPr lang="pt-BR" dirty="0" smtClean="0"/>
              <a:t>Empresa não certificada pode utilizar como </a:t>
            </a:r>
            <a:r>
              <a:rPr lang="pt-BR" b="1" u="sng" dirty="0" smtClean="0">
                <a:solidFill>
                  <a:srgbClr val="7030A0"/>
                </a:solidFill>
              </a:rPr>
              <a:t>ganho de clientes</a:t>
            </a:r>
            <a:r>
              <a:rPr lang="pt-BR" b="1" u="sng" dirty="0" smtClean="0">
                <a:solidFill>
                  <a:srgbClr val="0070C0"/>
                </a:solidFill>
              </a:rPr>
              <a:t> </a:t>
            </a:r>
            <a:r>
              <a:rPr lang="pt-BR" dirty="0" smtClean="0"/>
              <a:t>com a melhoria dos seus processos (Slide caixa d’água</a:t>
            </a:r>
            <a:r>
              <a:rPr lang="pt-BR" dirty="0" smtClean="0"/>
              <a:t>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94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solidFill>
            <a:srgbClr val="FFFF00"/>
          </a:solidFill>
        </p:spPr>
        <p:txBody>
          <a:bodyPr/>
          <a:lstStyle/>
          <a:p>
            <a:r>
              <a:rPr lang="pt-BR" b="1" dirty="0" smtClean="0"/>
              <a:t>Aplicações</a:t>
            </a:r>
            <a:endParaRPr lang="pt-BR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7099112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m 4" descr="LOGO - KONR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115" y="6405602"/>
            <a:ext cx="1246541" cy="2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3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b="1" dirty="0" smtClean="0"/>
              <a:t>Convite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Convite para participar </a:t>
            </a:r>
            <a:r>
              <a:rPr lang="pt-BR" dirty="0" smtClean="0"/>
              <a:t>de uma nova amostragem com significância estatística a </a:t>
            </a:r>
            <a:r>
              <a:rPr lang="pt-BR" dirty="0" smtClean="0"/>
              <a:t>ser realizada para o Mestrado;</a:t>
            </a:r>
          </a:p>
          <a:p>
            <a:endParaRPr lang="pt-BR" dirty="0"/>
          </a:p>
          <a:p>
            <a:r>
              <a:rPr lang="pt-BR" dirty="0" smtClean="0"/>
              <a:t>Contato: </a:t>
            </a:r>
            <a:endParaRPr lang="pt-BR" dirty="0"/>
          </a:p>
          <a:p>
            <a:pPr lvl="1"/>
            <a:r>
              <a:rPr lang="pt-BR" dirty="0"/>
              <a:t>51-9985.9473</a:t>
            </a:r>
          </a:p>
          <a:p>
            <a:pPr lvl="1"/>
            <a:r>
              <a:rPr lang="pt-BR" dirty="0">
                <a:hlinkClick r:id="rId2"/>
              </a:rPr>
              <a:t>sergio@konrad.com.br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www.konrad.com.br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 descr="LOGO - KONR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9115" y="6405602"/>
            <a:ext cx="1246541" cy="2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8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b="1" dirty="0" smtClean="0"/>
              <a:t>Encerramento</a:t>
            </a:r>
            <a:endParaRPr lang="pt-BR" b="1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1906" y="1821408"/>
            <a:ext cx="6228446" cy="412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 descr="LOGO - KONR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115" y="6405602"/>
            <a:ext cx="1246541" cy="2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1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Formato da palestra</a:t>
            </a:r>
            <a:endParaRPr lang="pt-B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69" y="1772816"/>
            <a:ext cx="8752001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49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As Oportunidades da </a:t>
            </a:r>
            <a:r>
              <a:rPr lang="pt-BR" b="1" dirty="0" err="1"/>
              <a:t>Ecoeficiência</a:t>
            </a:r>
            <a:r>
              <a:rPr lang="pt-BR" b="1" dirty="0"/>
              <a:t>: Estudo de caso em Vinícolas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conceito e aplicação da </a:t>
            </a:r>
            <a:r>
              <a:rPr lang="pt-BR" dirty="0" err="1" smtClean="0"/>
              <a:t>ecoeficiencia</a:t>
            </a:r>
            <a:r>
              <a:rPr lang="pt-BR" dirty="0" smtClean="0"/>
              <a:t> não é restrito às Vinícolas, se estende à qualquer processo.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159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solidFill>
            <a:srgbClr val="00B0F0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Base desta palestra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23317"/>
            <a:ext cx="8302184" cy="466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27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O antagonismo: </a:t>
            </a:r>
            <a:br>
              <a:rPr lang="pt-BR" b="1" dirty="0" smtClean="0">
                <a:solidFill>
                  <a:schemeClr val="bg1"/>
                </a:solidFill>
              </a:rPr>
            </a:br>
            <a:r>
              <a:rPr lang="pt-BR" sz="3600" b="1" dirty="0" smtClean="0">
                <a:solidFill>
                  <a:schemeClr val="bg1"/>
                </a:solidFill>
              </a:rPr>
              <a:t>Desenvolvimento x Devastação</a:t>
            </a:r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Devastação ambiental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2708920"/>
            <a:ext cx="4320479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2717006"/>
            <a:ext cx="388620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229200"/>
            <a:ext cx="2358021" cy="156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925" y="2132856"/>
            <a:ext cx="2328111" cy="154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O despertar do assunto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Do que é extraído da natureza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6% chega ao automóvel</a:t>
            </a:r>
            <a:endParaRPr lang="pt-B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894809"/>
            <a:ext cx="4106600" cy="255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2936"/>
            <a:ext cx="4111931" cy="273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77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A busca da eficiência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O aumento da eficiência (25% – 35%</a:t>
            </a:r>
            <a:endParaRPr lang="pt-BR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Evolução do buraco na camada de ozônio</a:t>
            </a:r>
            <a:endParaRPr lang="pt-BR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44" y="2662966"/>
            <a:ext cx="3974937" cy="297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6210"/>
            <a:ext cx="4040188" cy="3028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6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13" y="1628800"/>
            <a:ext cx="727879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79512" y="44624"/>
            <a:ext cx="8856984" cy="1224136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Relação entre </a:t>
            </a:r>
            <a:br>
              <a:rPr lang="pt-BR" sz="3600" b="1" dirty="0" smtClean="0">
                <a:solidFill>
                  <a:schemeClr val="bg1"/>
                </a:solidFill>
              </a:rPr>
            </a:br>
            <a:r>
              <a:rPr lang="pt-BR" sz="3600" b="1" dirty="0" smtClean="0">
                <a:solidFill>
                  <a:schemeClr val="bg1"/>
                </a:solidFill>
              </a:rPr>
              <a:t>SUSTENTABILIDADE </a:t>
            </a:r>
            <a:r>
              <a:rPr lang="pt-BR" sz="3600" b="1" dirty="0" smtClean="0">
                <a:solidFill>
                  <a:schemeClr val="bg1"/>
                </a:solidFill>
              </a:rPr>
              <a:t>e </a:t>
            </a:r>
            <a:r>
              <a:rPr lang="pt-BR" sz="3600" b="1" dirty="0" smtClean="0">
                <a:solidFill>
                  <a:schemeClr val="bg1"/>
                </a:solidFill>
              </a:rPr>
              <a:t>ECOEFICIENCIA</a:t>
            </a:r>
            <a:endParaRPr lang="pt-B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5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756</Words>
  <Application>Microsoft Office PowerPoint</Application>
  <PresentationFormat>Apresentação na tela (4:3)</PresentationFormat>
  <Paragraphs>131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Tema do Office</vt:lpstr>
      <vt:lpstr>As Oportunidades da Ecoeficiência: Estudo de caso em Vinícolas</vt:lpstr>
      <vt:lpstr>Agradecimentos</vt:lpstr>
      <vt:lpstr>Formato da palestra</vt:lpstr>
      <vt:lpstr>As Oportunidades da Ecoeficiência: Estudo de caso em Vinícolas</vt:lpstr>
      <vt:lpstr>Base desta palestra</vt:lpstr>
      <vt:lpstr>O antagonismo:  Desenvolvimento x Devastação</vt:lpstr>
      <vt:lpstr>O despertar do assunto</vt:lpstr>
      <vt:lpstr>A busca da eficiência</vt:lpstr>
      <vt:lpstr>Relação entre  SUSTENTABILIDADE e ECOEFICIENCIA</vt:lpstr>
      <vt:lpstr>Rendimento</vt:lpstr>
      <vt:lpstr>Ecoeficiência</vt:lpstr>
      <vt:lpstr>Rendimento x Ecoeficiencia</vt:lpstr>
      <vt:lpstr>Estudo de caso  entre duas vinícolas do RS</vt:lpstr>
      <vt:lpstr>MOSTO</vt:lpstr>
      <vt:lpstr>Caracterização das Vinícolas</vt:lpstr>
      <vt:lpstr>Comparação aplicada</vt:lpstr>
      <vt:lpstr>Números safra 2014</vt:lpstr>
      <vt:lpstr>Análise de dados das Vinícolas</vt:lpstr>
      <vt:lpstr>Retorno para a Vinícola A  </vt:lpstr>
      <vt:lpstr>Retorno para a Vinícola B</vt:lpstr>
      <vt:lpstr>Eficiência econômica</vt:lpstr>
      <vt:lpstr>Conclusão geral</vt:lpstr>
      <vt:lpstr>Aplicações para outras empresas e processos</vt:lpstr>
      <vt:lpstr>Aplicações</vt:lpstr>
      <vt:lpstr>Convite</vt:lpstr>
      <vt:lpstr>Encerramento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 Oportunidades da Ecoeficiência: Estudo de caso em Vinícolas</dc:title>
  <dc:creator>Sérgio</dc:creator>
  <cp:lastModifiedBy>Sérgio</cp:lastModifiedBy>
  <cp:revision>82</cp:revision>
  <cp:lastPrinted>2016-04-24T14:49:41Z</cp:lastPrinted>
  <dcterms:created xsi:type="dcterms:W3CDTF">2016-04-23T17:44:03Z</dcterms:created>
  <dcterms:modified xsi:type="dcterms:W3CDTF">2016-05-04T14:45:53Z</dcterms:modified>
</cp:coreProperties>
</file>